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28C-463B-804D-E903B5754962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28C-463B-804D-E903B5754962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28C-463B-804D-E903B5754962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28C-463B-804D-E903B5754962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928C-463B-804D-E903B5754962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928C-463B-804D-E903B5754962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928C-463B-804D-E903B5754962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928C-463B-804D-E903B57549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4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7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8C-463B-804D-E903B5754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3-400B-83F7-F749E041FE1B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F33-400B-83F7-F749E041FE1B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F33-400B-83F7-F749E041FE1B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F33-400B-83F7-F749E041FE1B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0F33-400B-83F7-F749E041FE1B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0F33-400B-83F7-F749E041FE1B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0F33-400B-83F7-F749E041FE1B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0F33-400B-83F7-F749E041F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4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20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33-400B-83F7-F749E041F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explosion val="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F1F-471A-AED8-E0563BAF22C1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F1F-471A-AED8-E0563BAF22C1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F1F-471A-AED8-E0563BAF22C1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F1F-471A-AED8-E0563BAF22C1}"/>
              </c:ext>
            </c:extLst>
          </c:dPt>
          <c:dPt>
            <c:idx val="4"/>
            <c:bubble3D val="0"/>
            <c:spPr>
              <a:solidFill>
                <a:srgbClr val="7BA79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F1F-471A-AED8-E0563BAF22C1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6F1F-471A-AED8-E0563BAF22C1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6F1F-471A-AED8-E0563BAF22C1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6F1F-471A-AED8-E0563BAF22C1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6F1F-471A-AED8-E0563BAF22C1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6F1F-471A-AED8-E0563BAF22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16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1F-471A-AED8-E0563BAF2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9E2-457E-BF40-0C5C15E4D974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9E2-457E-BF40-0C5C15E4D974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9E2-457E-BF40-0C5C15E4D974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9E2-457E-BF40-0C5C15E4D974}"/>
              </c:ext>
            </c:extLst>
          </c:dPt>
          <c:dPt>
            <c:idx val="4"/>
            <c:bubble3D val="0"/>
            <c:spPr>
              <a:solidFill>
                <a:srgbClr val="7BA79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9E2-457E-BF40-0C5C15E4D974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D9E2-457E-BF40-0C5C15E4D974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D9E2-457E-BF40-0C5C15E4D974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D9E2-457E-BF40-0C5C15E4D974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D9E2-457E-BF40-0C5C15E4D974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D9E2-457E-BF40-0C5C15E4D9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13</c:v>
                </c:pt>
                <c:pt idx="1">
                  <c:v>7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E2-457E-BF40-0C5C15E4D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A41-4020-B7F0-1AB104421138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A41-4020-B7F0-1AB104421138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A41-4020-B7F0-1AB104421138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A41-4020-B7F0-1AB104421138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FA41-4020-B7F0-1AB104421138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FA41-4020-B7F0-1AB104421138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FA41-4020-B7F0-1AB104421138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FA41-4020-B7F0-1AB104421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4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41-4020-B7F0-1AB104421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B6F-493F-BAD7-DDEAFA19EA7B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B6F-493F-BAD7-DDEAFA19EA7B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B6F-493F-BAD7-DDEAFA19EA7B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B6F-493F-BAD7-DDEAFA19EA7B}"/>
              </c:ext>
            </c:extLst>
          </c:dPt>
          <c:dPt>
            <c:idx val="4"/>
            <c:bubble3D val="0"/>
            <c:spPr>
              <a:solidFill>
                <a:srgbClr val="7BA79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1B6F-493F-BAD7-DDEAFA19EA7B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1B6F-493F-BAD7-DDEAFA19EA7B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1B6F-493F-BAD7-DDEAFA19EA7B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1B6F-493F-BAD7-DDEAFA19EA7B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1B6F-493F-BAD7-DDEAFA19EA7B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1B6F-493F-BAD7-DDEAFA19E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6F-493F-BAD7-DDEAFA19E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DD8047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A76135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455-448A-BDBC-925276F7CC6F}"/>
              </c:ext>
            </c:extLst>
          </c:dPt>
          <c:dPt>
            <c:idx val="1"/>
            <c:bubble3D val="0"/>
            <c:spPr>
              <a:solidFill>
                <a:srgbClr val="C4713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455-448A-BDBC-925276F7CC6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0455-448A-BDBC-925276F7CC6F}"/>
              </c:ext>
            </c:extLst>
          </c:dPt>
          <c:dPt>
            <c:idx val="3"/>
            <c:bubble3D val="0"/>
            <c:spPr>
              <a:solidFill>
                <a:srgbClr val="E5A8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455-448A-BDBC-925276F7CC6F}"/>
              </c:ext>
            </c:extLst>
          </c:dPt>
          <c:dPt>
            <c:idx val="4"/>
            <c:bubble3D val="0"/>
            <c:spPr>
              <a:solidFill>
                <a:srgbClr val="EDC7BA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455-448A-BDBC-925276F7CC6F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0455-448A-BDBC-925276F7CC6F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0455-448A-BDBC-925276F7CC6F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0455-448A-BDBC-925276F7CC6F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0455-448A-BDBC-925276F7CC6F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0455-448A-BDBC-925276F7CC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55-448A-BDBC-925276F7CC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ED0-4196-A834-B4C052FC02ED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ED0-4196-A834-B4C052FC02ED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ED0-4196-A834-B4C052FC02ED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ED0-4196-A834-B4C052FC02ED}"/>
              </c:ext>
            </c:extLst>
          </c:dPt>
          <c:dPt>
            <c:idx val="4"/>
            <c:bubble3D val="0"/>
            <c:spPr>
              <a:solidFill>
                <a:srgbClr val="7BA79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9ED0-4196-A834-B4C052FC02ED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9ED0-4196-A834-B4C052FC02ED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9ED0-4196-A834-B4C052FC02ED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9ED0-4196-A834-B4C052FC02ED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9ED0-4196-A834-B4C052FC02ED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9ED0-4196-A834-B4C052FC02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D0-4196-A834-B4C052FC0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CB1-4E0E-9EE5-ACAA6B877759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CB1-4E0E-9EE5-ACAA6B877759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CB1-4E0E-9EE5-ACAA6B877759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CB1-4E0E-9EE5-ACAA6B877759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8CB1-4E0E-9EE5-ACAA6B877759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8CB1-4E0E-9EE5-ACAA6B877759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8CB1-4E0E-9EE5-ACAA6B877759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8CB1-4E0E-9EE5-ACAA6B8777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TAKO-TAKO</c:v>
                </c:pt>
                <c:pt idx="1">
                  <c:v>UGLAVNOM DOBRO</c:v>
                </c:pt>
                <c:pt idx="2">
                  <c:v>ODLIČNO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B1-4E0E-9EE5-ACAA6B877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rgbClr val="94B6D2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EE5-4D6E-BBEB-5263C73CCCE0}"/>
              </c:ext>
            </c:extLst>
          </c:dPt>
          <c:dPt>
            <c:idx val="1"/>
            <c:bubble3D val="0"/>
            <c:spPr>
              <a:solidFill>
                <a:srgbClr val="DD8047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EE5-4D6E-BBEB-5263C73CCCE0}"/>
              </c:ext>
            </c:extLst>
          </c:dPt>
          <c:dPt>
            <c:idx val="2"/>
            <c:bubble3D val="0"/>
            <c:spPr>
              <a:solidFill>
                <a:srgbClr val="A5AB81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EE5-4D6E-BBEB-5263C73CCCE0}"/>
              </c:ext>
            </c:extLst>
          </c:dPt>
          <c:dPt>
            <c:idx val="3"/>
            <c:bubble3D val="0"/>
            <c:spPr>
              <a:solidFill>
                <a:srgbClr val="D8B2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EE5-4D6E-BBEB-5263C73CCCE0}"/>
              </c:ext>
            </c:extLst>
          </c:dPt>
          <c:dPt>
            <c:idx val="4"/>
            <c:bubble3D val="0"/>
            <c:spPr>
              <a:solidFill>
                <a:srgbClr val="7BA79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3EE5-4D6E-BBEB-5263C73CCCE0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1-3EE5-4D6E-BBEB-5263C73CCCE0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3-3EE5-4D6E-BBEB-5263C73CCCE0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5-3EE5-4D6E-BBEB-5263C73CCCE0}"/>
                </c:ext>
              </c:extLst>
            </c:dLbl>
            <c:dLbl>
              <c:idx val="3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7-3EE5-4D6E-BBEB-5263C73CCCE0}"/>
                </c:ext>
              </c:extLst>
            </c:dLbl>
            <c:dLbl>
              <c:idx val="4"/>
              <c:spPr/>
              <c:txPr>
                <a:bodyPr wrap="square"/>
                <a:lstStyle/>
                <a:p>
                  <a:pPr>
                    <a:defRPr sz="133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9-3EE5-4D6E-BBEB-5263C73CCC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33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13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E5-4D6E-BBEB-5263C73CC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404040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r="50000" b="100000"/>
      </a:path>
    </a:gradFill>
    <a:ln w="9360">
      <a:solidFill>
        <a:srgbClr val="BFBFBF"/>
      </a:solidFill>
      <a:round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8000" b="0" strike="noStrike" spc="-52">
                <a:solidFill>
                  <a:srgbClr val="262626"/>
                </a:solidFill>
                <a:latin typeface="Calibri Light"/>
              </a:rPr>
              <a:t>Uredite stil naslova matrice</a:t>
            </a:r>
            <a:endParaRPr lang="en-US" sz="8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F7955BE-ABE7-4B82-B063-7A53C590837F}" type="datetime">
              <a:rPr lang="en-US" sz="900" b="0" strike="noStrike" spc="-1">
                <a:solidFill>
                  <a:srgbClr val="FFFFFF"/>
                </a:solidFill>
                <a:latin typeface="Calibri"/>
              </a:rPr>
              <a:t>7/12/2022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93F0C24-BC65-49F8-85A1-4DBA6ED281CC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hr-HR" sz="1050" b="0" strike="noStrike" spc="-1"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1207440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Kliknite za uređivanje formata teksta strukture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Druga razina strukture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Treća razina strukture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Četvrta razina strukture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Peta razina strukture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Šesta razina strukture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Sedma razina strukture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Line 3"/>
          <p:cNvSpPr/>
          <p:nvPr/>
        </p:nvSpPr>
        <p:spPr>
          <a:xfrm>
            <a:off x="1193400" y="173772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Uredite stil naslova matrice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Uredite stilove teksta matrice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384120" lvl="1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4B6D2"/>
              </a:buClr>
              <a:buFont typeface="Calibri"/>
              <a:buChar char="◦"/>
            </a:pPr>
            <a:r>
              <a:rPr lang="hr-HR" sz="1800" b="0" strike="noStrike" spc="-1">
                <a:solidFill>
                  <a:srgbClr val="404040"/>
                </a:solidFill>
                <a:latin typeface="Calibri"/>
              </a:rPr>
              <a:t>Druga razina</a:t>
            </a:r>
            <a:endParaRPr lang="en-US" sz="1800" b="0" strike="noStrike" spc="-1">
              <a:solidFill>
                <a:srgbClr val="404040"/>
              </a:solidFill>
              <a:latin typeface="Calibri"/>
            </a:endParaRPr>
          </a:p>
          <a:p>
            <a:pPr marL="567000" lvl="2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4B6D2"/>
              </a:buClr>
              <a:buFont typeface="Calibri"/>
              <a:buChar char="◦"/>
            </a:pPr>
            <a:r>
              <a:rPr lang="hr-HR" sz="1400" b="0" strike="noStrike" spc="-1">
                <a:solidFill>
                  <a:srgbClr val="404040"/>
                </a:solidFill>
                <a:latin typeface="Calibri"/>
              </a:rPr>
              <a:t>Treća razina</a:t>
            </a:r>
            <a:endParaRPr lang="en-US" sz="1400" b="0" strike="noStrike" spc="-1">
              <a:solidFill>
                <a:srgbClr val="404040"/>
              </a:solidFill>
              <a:latin typeface="Calibri"/>
            </a:endParaRPr>
          </a:p>
          <a:p>
            <a:pPr marL="749880" lvl="3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4B6D2"/>
              </a:buClr>
              <a:buFont typeface="Calibri"/>
              <a:buChar char="◦"/>
            </a:pPr>
            <a:r>
              <a:rPr lang="hr-HR" sz="1400" b="0" strike="noStrike" spc="-1">
                <a:solidFill>
                  <a:srgbClr val="404040"/>
                </a:solidFill>
                <a:latin typeface="Calibri"/>
              </a:rPr>
              <a:t>Četvrta razina</a:t>
            </a:r>
            <a:endParaRPr lang="en-US" sz="1400" b="0" strike="noStrike" spc="-1">
              <a:solidFill>
                <a:srgbClr val="404040"/>
              </a:solidFill>
              <a:latin typeface="Calibri"/>
            </a:endParaRPr>
          </a:p>
          <a:p>
            <a:pPr marL="932760" lvl="4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4B6D2"/>
              </a:buClr>
              <a:buFont typeface="Calibri"/>
              <a:buChar char="◦"/>
            </a:pPr>
            <a:r>
              <a:rPr lang="hr-HR" sz="1400" b="0" strike="noStrike" spc="-1">
                <a:solidFill>
                  <a:srgbClr val="404040"/>
                </a:solidFill>
                <a:latin typeface="Calibri"/>
              </a:rPr>
              <a:t>Peta razina</a:t>
            </a:r>
            <a:endParaRPr lang="en-US" sz="14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3D31598-19F2-4BDB-BDA0-C49C78CE86B0}" type="datetime">
              <a:rPr lang="en-US" sz="900" b="0" strike="noStrike" spc="-1">
                <a:solidFill>
                  <a:srgbClr val="FFFFFF"/>
                </a:solidFill>
                <a:latin typeface="Calibri"/>
              </a:rPr>
              <a:t>7/12/2022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D62DFD8-65C2-49EE-ABB6-7CA9FB3710C1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hr-HR" sz="105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097280" y="758880"/>
            <a:ext cx="10058040" cy="3565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8000" b="0" strike="noStrike" spc="-52">
                <a:solidFill>
                  <a:srgbClr val="262626"/>
                </a:solidFill>
                <a:latin typeface="Calibri Light"/>
              </a:rPr>
              <a:t>UPITNIK „KAKO SI?”</a:t>
            </a:r>
            <a:endParaRPr lang="en-US" sz="8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100160" y="4455720"/>
            <a:ext cx="10058040" cy="1142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pos="0" algn="l"/>
              </a:tabLst>
            </a:pPr>
            <a:r>
              <a:rPr lang="hr-HR" sz="2400" b="0" strike="noStrike" cap="all" spc="199" dirty="0">
                <a:solidFill>
                  <a:srgbClr val="775F55"/>
                </a:solidFill>
                <a:latin typeface="Calibri Light"/>
              </a:rPr>
              <a:t>REZULTATI- PREDMETNA </a:t>
            </a:r>
            <a:r>
              <a:rPr lang="hr-HR" sz="2400" b="0" strike="noStrike" cap="all" spc="199">
                <a:solidFill>
                  <a:srgbClr val="775F55"/>
                </a:solidFill>
                <a:latin typeface="Calibri Light"/>
              </a:rPr>
              <a:t>NASTAVA </a:t>
            </a:r>
            <a:r>
              <a:rPr lang="hr-HR" sz="2400" b="0" strike="noStrike" cap="all" spc="199" smtClean="0">
                <a:solidFill>
                  <a:srgbClr val="775F55"/>
                </a:solidFill>
                <a:latin typeface="Calibri Light"/>
              </a:rPr>
              <a:t/>
            </a:r>
            <a:br>
              <a:rPr lang="hr-HR" sz="2400" b="0" strike="noStrike" cap="all" spc="199" smtClean="0">
                <a:solidFill>
                  <a:srgbClr val="775F55"/>
                </a:solidFill>
                <a:latin typeface="Calibri Light"/>
              </a:rPr>
            </a:br>
            <a:r>
              <a:rPr lang="hr-HR" sz="2400" b="0" cap="all" spc="199" smtClean="0">
                <a:solidFill>
                  <a:srgbClr val="775F55"/>
                </a:solidFill>
                <a:latin typeface="Calibri Light"/>
              </a:rPr>
              <a:t>pripremila </a:t>
            </a:r>
            <a:r>
              <a:rPr lang="hr-HR" sz="2400" b="0" cap="all" spc="199" dirty="0">
                <a:solidFill>
                  <a:srgbClr val="775F55"/>
                </a:solidFill>
                <a:latin typeface="Calibri Light"/>
              </a:rPr>
              <a:t>Ankica Rakas- </a:t>
            </a:r>
            <a:r>
              <a:rPr lang="hr-HR" sz="2400" b="0" strike="noStrike" cap="all" spc="199" dirty="0">
                <a:solidFill>
                  <a:srgbClr val="775F55"/>
                </a:solidFill>
                <a:latin typeface="Calibri Light"/>
              </a:rPr>
              <a:t>Drljan, pedagog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Napiši što te rastužuje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- </a:t>
            </a: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kad dobijem lošu ocjenu i nemam zadaću, vika, usamljenost, kad me netko omalovažava, ocjena 1, potres, svađe s prijateljima, kad se nešto desi u obitelji, kad izgubim blisku osobu, „školovanje i život su se promijenili nakon svih poteškoća koje su mi se dogodile, online nastava, korona 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- više puta navedeno- korona, potres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16" name="Slika 3" descr="Tužni emotikon - Facebook simboli i chat emotikoni"/>
          <p:cNvPicPr/>
          <p:nvPr/>
        </p:nvPicPr>
        <p:blipFill>
          <a:blip r:embed="rId2"/>
          <a:stretch/>
        </p:blipFill>
        <p:spPr>
          <a:xfrm>
            <a:off x="9164880" y="4214520"/>
            <a:ext cx="1990440" cy="1933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8. tvrdnja U školi osjećam radost/sreću</a:t>
            </a:r>
            <a:r>
              <a:t/>
            </a:r>
            <a:br/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NIKADA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RIJETKO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PONEKAD   8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ČESTO       10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UVIJEK        9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19" name="Slika 3" descr="Forum - smajlići igra"/>
          <p:cNvPicPr/>
          <p:nvPr/>
        </p:nvPicPr>
        <p:blipFill>
          <a:blip r:embed="rId2"/>
          <a:stretch/>
        </p:blipFill>
        <p:spPr>
          <a:xfrm>
            <a:off x="1555560" y="4118040"/>
            <a:ext cx="1891440" cy="1786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20" name="Grafikon 6"/>
          <p:cNvGraphicFramePr/>
          <p:nvPr/>
        </p:nvGraphicFramePr>
        <p:xfrm>
          <a:off x="5675760" y="1845720"/>
          <a:ext cx="4484160" cy="40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4400" b="0" strike="noStrike" spc="-52">
                <a:solidFill>
                  <a:srgbClr val="404040"/>
                </a:solidFill>
                <a:latin typeface="Calibri Light"/>
              </a:rPr>
              <a:t>9. tvrdnja Kod kuće osjećam radost/sreću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NIKADA  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RIJETKO        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PONEKAD     3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ČESTO         11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UVIJEK        12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23" name="Grafikon 5"/>
          <p:cNvGraphicFramePr/>
          <p:nvPr/>
        </p:nvGraphicFramePr>
        <p:xfrm>
          <a:off x="4225320" y="2007360"/>
          <a:ext cx="5934600" cy="34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4000" b="0" strike="noStrike" spc="-52">
                <a:solidFill>
                  <a:srgbClr val="404040"/>
                </a:solidFill>
                <a:latin typeface="Calibri Light"/>
              </a:rPr>
              <a:t>10. tvrdnja U školi se uglavnom osjećam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JAKO LOŠE               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LOŠE                         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TAKO-TAKO                    9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UGLAVNOM DOBRO  13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ODLIČNO                         5          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26" name="Grafikon 8"/>
          <p:cNvGraphicFramePr/>
          <p:nvPr/>
        </p:nvGraphicFramePr>
        <p:xfrm>
          <a:off x="5780520" y="2039040"/>
          <a:ext cx="4379040" cy="368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3600" b="0" strike="noStrike" spc="-52">
                <a:solidFill>
                  <a:srgbClr val="404040"/>
                </a:solidFill>
                <a:latin typeface="Calibri Light"/>
              </a:rPr>
              <a:t>11. Procjeni svoju koncentraciju za učenje i pamćenje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Nikako se ne mogu koncentrirati za učenje       3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Često imam poteškoća s koncentracijom           2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Ponekad imam poteškoća s koncentracijom i pamćenjem     9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Rijetko imam poteškoća s koncentracijom                                13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Mogu se svakodnevno koncentrirati i usmjeriti pažnju na učenje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29" name="Slika 3" descr="TEHNIKE PAMĆENJA I UČENJA"/>
          <p:cNvPicPr/>
          <p:nvPr/>
        </p:nvPicPr>
        <p:blipFill>
          <a:blip r:embed="rId2"/>
          <a:stretch/>
        </p:blipFill>
        <p:spPr>
          <a:xfrm>
            <a:off x="8219160" y="3836160"/>
            <a:ext cx="2763720" cy="2032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3600" b="0" strike="noStrike" spc="-52">
                <a:solidFill>
                  <a:srgbClr val="404040"/>
                </a:solidFill>
                <a:latin typeface="Calibri Light"/>
              </a:rPr>
              <a:t>12. Moje učenje, usmjeravanje pažnje je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A) puno lošije nego prije potresa        2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B) malo lošije nego prije potresa       11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C) isto kao i prije potresa                     10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D) malo bolje nego prije potresa          4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E) puno bolje nego prije potresa     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32" name="Slika 3" descr="KAKO POBOLJŠATI PAŽNJU KOD DJECE?"/>
          <p:cNvPicPr/>
          <p:nvPr/>
        </p:nvPicPr>
        <p:blipFill>
          <a:blip r:embed="rId2"/>
          <a:stretch/>
        </p:blipFill>
        <p:spPr>
          <a:xfrm>
            <a:off x="5854320" y="2501640"/>
            <a:ext cx="3794400" cy="3016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4000" b="0" strike="noStrike" spc="-52">
                <a:solidFill>
                  <a:srgbClr val="404040"/>
                </a:solidFill>
                <a:latin typeface="Calibri Light"/>
              </a:rPr>
              <a:t>13. Procijeni svoje spavanje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A) uglavnom teško zaspim ili ne mogu zaspati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B) često imam poteškoća sa spavanjem                3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C) ponekad teško zaspim                                          7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D) rijetko ne mogu zaspati                                        5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E) nemam poteškoća sa spavanjem                        12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35" name="Slika 6" descr="Besplatne crtane slike ljudi koji spavaju, preuzmite besplatne isječke i  besplatne isječke - Ostalo"/>
          <p:cNvPicPr/>
          <p:nvPr/>
        </p:nvPicPr>
        <p:blipFill>
          <a:blip r:embed="rId2"/>
          <a:stretch/>
        </p:blipFill>
        <p:spPr>
          <a:xfrm>
            <a:off x="6666840" y="3624840"/>
            <a:ext cx="4638240" cy="2352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3600" b="0" strike="noStrike" spc="-52">
                <a:solidFill>
                  <a:srgbClr val="404040"/>
                </a:solidFill>
                <a:latin typeface="Calibri Light"/>
              </a:rPr>
              <a:t>14.Imaš li neke bolove koje nisi imao prije potresa?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NIKADA                  13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RIJETKO                     4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PONEKAD                 6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ČESTO                        3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UVIJEK                       1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38" name="Grafikon 5"/>
          <p:cNvGraphicFramePr/>
          <p:nvPr/>
        </p:nvGraphicFramePr>
        <p:xfrm>
          <a:off x="4824360" y="2122920"/>
          <a:ext cx="5335560" cy="310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3200" b="0" strike="noStrike" spc="-52">
                <a:solidFill>
                  <a:srgbClr val="404040"/>
                </a:solidFill>
                <a:latin typeface="Calibri Light"/>
              </a:rPr>
              <a:t>15. Možeš li reći da nešto od sljedećeg vrijedi i za tebe( mokrenje u krevet, tikovi, pretjerano žmirkanje…)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NIKADA              20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RIJETKO                2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PONEKAD             4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ČESTO                    1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UVIJEK                   0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41" name="Grafikon 5"/>
          <p:cNvGraphicFramePr/>
          <p:nvPr/>
        </p:nvGraphicFramePr>
        <p:xfrm>
          <a:off x="6190560" y="2217600"/>
          <a:ext cx="3969000" cy="353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4400" b="0" strike="noStrike" spc="-52">
                <a:solidFill>
                  <a:srgbClr val="404040"/>
                </a:solidFill>
                <a:latin typeface="Calibri Light"/>
              </a:rPr>
              <a:t>16. Kako najčešće provodiš svoje slobodno vrijeme?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A) družim se s prijateljima uživo     14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B) družim se s prijateljima online     6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C) na društvenim mrežama                5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D) gledam you tube                              7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400" b="0" strike="noStrike" spc="-1">
                <a:solidFill>
                  <a:srgbClr val="404040"/>
                </a:solidFill>
                <a:latin typeface="Calibri"/>
              </a:rPr>
              <a:t>E) ostalo 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                                                                                            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144" name="Slika 6" descr="Friendship Day 2020: Wishes, images, quotes and greetings to share with  your friends - Hindustan Times"/>
          <p:cNvPicPr/>
          <p:nvPr/>
        </p:nvPicPr>
        <p:blipFill>
          <a:blip r:embed="rId2"/>
          <a:stretch/>
        </p:blipFill>
        <p:spPr>
          <a:xfrm>
            <a:off x="6211440" y="2669760"/>
            <a:ext cx="4340520" cy="2973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Uzorak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4000" b="0" strike="noStrike" spc="-1">
                <a:solidFill>
                  <a:srgbClr val="404040"/>
                </a:solidFill>
                <a:latin typeface="Calibri"/>
              </a:rPr>
              <a:t>27 učenika od 5. do 8. razreda</a:t>
            </a:r>
            <a:endParaRPr lang="en-US" sz="4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4000" b="0" strike="noStrike" spc="-1">
                <a:solidFill>
                  <a:srgbClr val="404040"/>
                </a:solidFill>
                <a:latin typeface="Calibri"/>
              </a:rPr>
              <a:t>Cilj: ispitati emocije učenika kod kuće i u školi nakon pandemije COVID-a i potresa koji je pogodio područje naše županije </a:t>
            </a:r>
            <a:endParaRPr lang="en-US" sz="4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6" name="Rezervirano mjesto sadržaja 3" descr="Što su smajlići - Drugo 2022"/>
          <p:cNvPicPr/>
          <p:nvPr/>
        </p:nvPicPr>
        <p:blipFill>
          <a:blip r:embed="rId2"/>
          <a:stretch/>
        </p:blipFill>
        <p:spPr>
          <a:xfrm>
            <a:off x="2837880" y="1198080"/>
            <a:ext cx="5916960" cy="4844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Instrumenti i postupci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Proveden anonimni upitnik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Učenicima su ponuđene tvrdnje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Na skali procjene od pet stupnjeva ( NIKADA, RIJETKO, PONEKAD, ČESTO,UVIJEK) učenici su procijenili svoje osjećaje, emocije u školi i kod kuće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Određene su frekvencije pojedinih odgovora i izračunati postotci za svaku tvrdnju 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Rezultati upitnika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800" b="0" strike="noStrike" spc="-1">
                <a:solidFill>
                  <a:srgbClr val="404040"/>
                </a:solidFill>
                <a:latin typeface="Calibri"/>
              </a:rPr>
              <a:t>1. tvrdnja U školi osjećam strah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800" b="0" strike="noStrike" spc="-1">
                <a:solidFill>
                  <a:srgbClr val="404040"/>
                </a:solidFill>
                <a:latin typeface="Calibri"/>
              </a:rPr>
              <a:t>NIKADA    8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800" b="0" strike="noStrike" spc="-1">
                <a:solidFill>
                  <a:srgbClr val="404040"/>
                </a:solidFill>
                <a:latin typeface="Calibri"/>
              </a:rPr>
              <a:t>RIJETKO  10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800" b="0" strike="noStrike" spc="-1">
                <a:solidFill>
                  <a:srgbClr val="404040"/>
                </a:solidFill>
                <a:latin typeface="Calibri"/>
              </a:rPr>
              <a:t>PONEKAD 7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800" b="0" strike="noStrike" spc="-1">
                <a:solidFill>
                  <a:srgbClr val="404040"/>
                </a:solidFill>
                <a:latin typeface="Calibri"/>
              </a:rPr>
              <a:t>ČESTO       2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800" b="0" strike="noStrike" spc="-1">
                <a:solidFill>
                  <a:srgbClr val="404040"/>
                </a:solidFill>
                <a:latin typeface="Calibri"/>
              </a:rPr>
              <a:t>UVIJEK      0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99" name="Grafikon 8"/>
          <p:cNvGraphicFramePr/>
          <p:nvPr/>
        </p:nvGraphicFramePr>
        <p:xfrm>
          <a:off x="6054120" y="1845720"/>
          <a:ext cx="4105800" cy="40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2. tvrdnja Kod kuće osjećam strah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NIKADA    16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RIJETKO      5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PONEKAD   5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ČESTO          0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200" b="0" strike="noStrike" spc="-1">
                <a:solidFill>
                  <a:srgbClr val="404040"/>
                </a:solidFill>
                <a:latin typeface="Calibri"/>
              </a:rPr>
              <a:t>UVIJEK         0     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02" name="Grafikon 5"/>
          <p:cNvGraphicFramePr/>
          <p:nvPr/>
        </p:nvGraphicFramePr>
        <p:xfrm>
          <a:off x="4403880" y="1845720"/>
          <a:ext cx="5755680" cy="420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3.tvrdnja Bojim se biti sam/a kod kuće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NIKADA    13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RIJETKO      7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PONEKAD   5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ČESTO         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UVIJEK        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05" name="Grafikon 5"/>
          <p:cNvGraphicFramePr/>
          <p:nvPr/>
        </p:nvGraphicFramePr>
        <p:xfrm>
          <a:off x="3888720" y="1845720"/>
          <a:ext cx="6270840" cy="429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hr-HR" sz="4000" b="0" strike="noStrike" spc="-52">
                <a:solidFill>
                  <a:srgbClr val="404040"/>
                </a:solidFill>
                <a:latin typeface="Calibri Light"/>
              </a:rPr>
              <a:t>Osjećaš li još neke strahove koji nisu navedeni? ako da, koje?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rm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3600" b="0" strike="noStrike" spc="-1">
                <a:solidFill>
                  <a:srgbClr val="404040"/>
                </a:solidFill>
                <a:latin typeface="Calibri"/>
              </a:rPr>
              <a:t>strah od učitelja, pauka, da ostanem bez roditelja, mrak, hodati sama ulicom</a:t>
            </a:r>
            <a:endParaRPr lang="en-US" sz="36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5. tvrdnja U školi osjećam tugu 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NIKADA      9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RIJETKO    11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PONEKAD   5                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ČESTO         2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UVIJEK  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10" name="Grafikon 5"/>
          <p:cNvGraphicFramePr/>
          <p:nvPr/>
        </p:nvGraphicFramePr>
        <p:xfrm>
          <a:off x="4225320" y="1845720"/>
          <a:ext cx="5934600" cy="394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85000"/>
              </a:lnSpc>
            </a:pPr>
            <a:r>
              <a:rPr lang="hr-HR" sz="4800" b="0" strike="noStrike" spc="-52">
                <a:solidFill>
                  <a:srgbClr val="404040"/>
                </a:solidFill>
                <a:latin typeface="Calibri Light"/>
              </a:rPr>
              <a:t>6. tvrdnja kod kuće osjećam tugu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>
            <a:no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NIKADA      11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RIJETKO      14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PONEKAD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ČESTO            2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4B6D2"/>
              </a:buClr>
              <a:buFont typeface="Calibri"/>
              <a:buChar char=" "/>
            </a:pPr>
            <a:r>
              <a:rPr lang="hr-HR" sz="2000" b="0" strike="noStrike" spc="-1">
                <a:solidFill>
                  <a:srgbClr val="404040"/>
                </a:solidFill>
                <a:latin typeface="Calibri"/>
              </a:rPr>
              <a:t>UVIJEK           0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13" name="Grafikon 5"/>
          <p:cNvGraphicFramePr/>
          <p:nvPr/>
        </p:nvGraphicFramePr>
        <p:xfrm>
          <a:off x="3930840" y="1845720"/>
          <a:ext cx="6228720" cy="429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1617</TotalTime>
  <Words>560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UPITNIK „KAKO SI?”</dc:title>
  <dc:subject/>
  <dc:creator>Korisnik</dc:creator>
  <dc:description/>
  <cp:lastModifiedBy>Moto13</cp:lastModifiedBy>
  <cp:revision>26</cp:revision>
  <dcterms:created xsi:type="dcterms:W3CDTF">2022-01-20T09:33:22Z</dcterms:created>
  <dcterms:modified xsi:type="dcterms:W3CDTF">2022-07-12T07:44:57Z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