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7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
</Relationships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1cade4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2683c6"/>
              </a:solidFill>
              <a:ln w="0">
                <a:noFill/>
              </a:ln>
            </c:spPr>
          </c:dPt>
          <c:dPt>
            <c:idx val="1"/>
            <c:spPr>
              <a:solidFill>
                <a:srgbClr val="42ba97"/>
              </a:solidFill>
              <a:ln w="0">
                <a:noFill/>
              </a:ln>
            </c:spPr>
          </c:dPt>
          <c:dPt>
            <c:idx val="2"/>
            <c:spPr>
              <a:solidFill>
                <a:srgbClr val="62a39f"/>
              </a:solidFill>
              <a:ln w="0">
                <a:noFill/>
              </a:ln>
            </c:spPr>
          </c:dPt>
          <c:dPt>
            <c:idx val="3"/>
            <c:spPr>
              <a:solidFill>
                <a:srgbClr val="174f77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330" spc="-1" strike="noStrike">
                    <a:solidFill>
                      <a:srgbClr val="ffffff"/>
                    </a:solidFill>
                    <a:latin typeface="Tw Cen M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4"/>
                <c:pt idx="0">
                  <c:v>nikad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12</c:v>
                </c:pt>
                <c:pt idx="1">
                  <c:v>4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rgbClr val="2683c6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2683c6"/>
              </a:solidFill>
              <a:ln w="0">
                <a:noFill/>
              </a:ln>
            </c:spPr>
          </c:dPt>
          <c:dPt>
            <c:idx val="1"/>
            <c:spPr>
              <a:solidFill>
                <a:srgbClr val="42ba97"/>
              </a:solidFill>
              <a:ln w="0">
                <a:noFill/>
              </a:ln>
            </c:spPr>
          </c:dPt>
          <c:dPt>
            <c:idx val="2"/>
            <c:spPr>
              <a:solidFill>
                <a:srgbClr val="62a39f"/>
              </a:solidFill>
              <a:ln w="0">
                <a:noFill/>
              </a:ln>
            </c:spPr>
          </c:dPt>
          <c:dPt>
            <c:idx val="3"/>
            <c:spPr>
              <a:solidFill>
                <a:srgbClr val="174f77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330" spc="-1" strike="noStrike">
                    <a:solidFill>
                      <a:srgbClr val="ffffff"/>
                    </a:solidFill>
                    <a:latin typeface="Tw Cen M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4"/>
                <c:pt idx="0">
                  <c:v>nikad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404040"/>
              </a:solidFill>
              <a:latin typeface="Tw Cen MT"/>
            </a:defRPr>
          </a:pPr>
        </a:p>
      </c:txPr>
    </c:legend>
    <c:plotVisOnly val="1"/>
    <c:dispBlanksAs val="gap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t="0" r="50000" b="100000"/>
      </a:path>
    </a:gradFill>
    <a:ln w="9360">
      <a:solidFill>
        <a:srgbClr val="bfbfbf"/>
      </a:solidFill>
      <a:round/>
    </a:ln>
  </c:spPr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1cade4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1cade4"/>
              </a:solidFill>
              <a:ln w="0">
                <a:noFill/>
              </a:ln>
            </c:spPr>
          </c:dPt>
          <c:dPt>
            <c:idx val="1"/>
            <c:spPr>
              <a:solidFill>
                <a:srgbClr val="2683c6"/>
              </a:solidFill>
              <a:ln w="0">
                <a:noFill/>
              </a:ln>
            </c:spPr>
          </c:dPt>
          <c:dPt>
            <c:idx val="2"/>
            <c:spPr>
              <a:solidFill>
                <a:srgbClr val="27ced7"/>
              </a:solidFill>
              <a:ln w="0">
                <a:noFill/>
              </a:ln>
            </c:spPr>
          </c:dPt>
          <c:dPt>
            <c:idx val="3"/>
            <c:spPr>
              <a:solidFill>
                <a:srgbClr val="42ba97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330" spc="-1" strike="noStrike">
                    <a:solidFill>
                      <a:srgbClr val="ffffff"/>
                    </a:solidFill>
                    <a:latin typeface="Tw Cen M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3"/>
                <c:pt idx="0">
                  <c:v>nikad</c:v>
                </c:pt>
                <c:pt idx="1">
                  <c:v>rijetko</c:v>
                </c:pt>
                <c:pt idx="2">
                  <c:v>ponekad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</c:v>
                </c:pt>
                <c:pt idx="1">
                  <c:v>14</c:v>
                </c:pt>
                <c:pt idx="2">
                  <c:v>7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404040"/>
              </a:solidFill>
              <a:latin typeface="Tw Cen MT"/>
            </a:defRPr>
          </a:pPr>
        </a:p>
      </c:txPr>
    </c:legend>
    <c:plotVisOnly val="1"/>
    <c:dispBlanksAs val="gap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t="0" r="50000" b="100000"/>
      </a:path>
    </a:gradFill>
    <a:ln w="9360">
      <a:solidFill>
        <a:srgbClr val="bfbfbf"/>
      </a:solidFill>
      <a:round/>
    </a:ln>
  </c:spPr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rgbClr val="1cade4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62a39f"/>
              </a:solidFill>
              <a:ln w="0">
                <a:noFill/>
              </a:ln>
            </c:spPr>
          </c:dPt>
          <c:dPt>
            <c:idx val="1"/>
            <c:spPr>
              <a:solidFill>
                <a:srgbClr val="3e8853"/>
              </a:solidFill>
              <a:ln w="0">
                <a:noFill/>
              </a:ln>
            </c:spPr>
          </c:dPt>
          <c:dPt>
            <c:idx val="2"/>
            <c:spPr>
              <a:solidFill>
                <a:srgbClr val="42ba97"/>
              </a:solidFill>
              <a:ln w="0">
                <a:noFill/>
              </a:ln>
            </c:spPr>
          </c:dPt>
          <c:dPt>
            <c:idx val="3"/>
            <c:spPr>
              <a:solidFill>
                <a:srgbClr val="3a6360"/>
              </a:solidFill>
              <a:ln w="0">
                <a:noFill/>
              </a:ln>
            </c:spPr>
          </c:dPt>
          <c:dPt>
            <c:idx val="4"/>
            <c:spPr>
              <a:solidFill>
                <a:srgbClr val="255232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330" spc="-1" strike="noStrike">
                    <a:solidFill>
                      <a:srgbClr val="ffffff"/>
                    </a:solidFill>
                    <a:latin typeface="Tw Cen M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nikad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uvijek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11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404040"/>
              </a:solidFill>
              <a:latin typeface="Tw Cen MT"/>
            </a:defRPr>
          </a:pPr>
        </a:p>
      </c:txPr>
    </c:legend>
    <c:plotVisOnly val="1"/>
    <c:dispBlanksAs val="gap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t="0" r="50000" b="100000"/>
      </a:path>
    </a:gradFill>
    <a:ln w="9360">
      <a:solidFill>
        <a:srgbClr val="bfbfbf"/>
      </a:solidFill>
      <a:round/>
    </a:ln>
  </c:spPr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3e8853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b2c5b6"/>
              </a:solidFill>
              <a:ln w="0">
                <a:noFill/>
              </a:ln>
            </c:spPr>
          </c:dPt>
          <c:dPt>
            <c:idx val="1"/>
            <c:spPr>
              <a:solidFill>
                <a:srgbClr val="76a080"/>
              </a:solidFill>
              <a:ln w="0">
                <a:noFill/>
              </a:ln>
            </c:spPr>
          </c:dPt>
          <c:dPt>
            <c:idx val="2"/>
            <c:spPr>
              <a:solidFill>
                <a:srgbClr val="3a7f4d"/>
              </a:solidFill>
              <a:ln w="0">
                <a:noFill/>
              </a:ln>
            </c:spPr>
          </c:dPt>
          <c:dPt>
            <c:idx val="3"/>
            <c:spPr>
              <a:solidFill>
                <a:srgbClr val="306b41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330" spc="-1" strike="noStrike">
                    <a:solidFill>
                      <a:srgbClr val="ffffff"/>
                    </a:solidFill>
                    <a:latin typeface="Tw Cen M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4"/>
                <c:pt idx="0">
                  <c:v>nikad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15</c:v>
                </c:pt>
                <c:pt idx="1">
                  <c:v>7</c:v>
                </c:pt>
                <c:pt idx="2">
                  <c:v>4</c:v>
                </c:pt>
                <c:pt idx="3">
                  <c:v>1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404040"/>
              </a:solidFill>
              <a:latin typeface="Tw Cen MT"/>
            </a:defRPr>
          </a:pPr>
        </a:p>
      </c:txPr>
    </c:legend>
    <c:plotVisOnly val="1"/>
    <c:dispBlanksAs val="gap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t="0" r="50000" b="100000"/>
      </a:path>
    </a:gradFill>
    <a:ln w="9360">
      <a:solidFill>
        <a:srgbClr val="bfbfbf"/>
      </a:solidFill>
      <a:round/>
    </a:ln>
  </c:spPr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1cade4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1cade4"/>
              </a:solidFill>
              <a:ln w="0">
                <a:noFill/>
              </a:ln>
            </c:spPr>
          </c:dPt>
          <c:dPt>
            <c:idx val="1"/>
            <c:spPr>
              <a:solidFill>
                <a:srgbClr val="27ced7"/>
              </a:solidFill>
              <a:ln w="0">
                <a:noFill/>
              </a:ln>
            </c:spPr>
          </c:dPt>
          <c:dPt>
            <c:idx val="2"/>
            <c:spPr>
              <a:solidFill>
                <a:srgbClr val="3e8853"/>
              </a:solidFill>
              <a:ln w="0">
                <a:noFill/>
              </a:ln>
            </c:spPr>
          </c:dPt>
          <c:dPt>
            <c:idx val="3"/>
            <c:spPr>
              <a:solidFill>
                <a:srgbClr val="106889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330" spc="-1" strike="noStrike">
                    <a:solidFill>
                      <a:srgbClr val="ffffff"/>
                    </a:solidFill>
                    <a:latin typeface="Tw Cen M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3"/>
                <c:pt idx="0">
                  <c:v>NIKAD</c:v>
                </c:pt>
                <c:pt idx="1">
                  <c:v>RIJETKO</c:v>
                </c:pt>
                <c:pt idx="2">
                  <c:v>PONEKAD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8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404040"/>
              </a:solidFill>
              <a:latin typeface="Tw Cen MT"/>
            </a:defRPr>
          </a:pPr>
        </a:p>
      </c:txPr>
    </c:legend>
    <c:plotVisOnly val="1"/>
    <c:dispBlanksAs val="gap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t="0" r="50000" b="100000"/>
      </a:path>
    </a:gradFill>
    <a:ln w="9360">
      <a:solidFill>
        <a:srgbClr val="bfbfbf"/>
      </a:solidFill>
      <a:round/>
    </a:ln>
  </c:spPr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2683c6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1d679c"/>
              </a:solidFill>
              <a:ln w="0">
                <a:noFill/>
              </a:ln>
            </c:spPr>
          </c:dPt>
          <c:dPt>
            <c:idx val="1"/>
            <c:spPr>
              <a:solidFill>
                <a:srgbClr val="237ab9"/>
              </a:solidFill>
              <a:ln w="0">
                <a:noFill/>
              </a:ln>
            </c:spPr>
          </c:dPt>
          <c:dPt>
            <c:idx val="2"/>
            <c:spPr>
              <a:solidFill>
                <a:srgbClr val="709ccf"/>
              </a:solidFill>
              <a:ln w="0">
                <a:noFill/>
              </a:ln>
            </c:spPr>
          </c:dPt>
          <c:dPt>
            <c:idx val="3"/>
            <c:spPr>
              <a:solidFill>
                <a:srgbClr val="b0c3e0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330" spc="-1" strike="noStrike">
                    <a:solidFill>
                      <a:srgbClr val="ffffff"/>
                    </a:solidFill>
                    <a:latin typeface="Tw Cen M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4"/>
                <c:pt idx="0">
                  <c:v>RIJETKO</c:v>
                </c:pt>
                <c:pt idx="1">
                  <c:v>PONEKAD</c:v>
                </c:pt>
                <c:pt idx="2">
                  <c:v>ČESTO</c:v>
                </c:pt>
                <c:pt idx="3">
                  <c:v>UVIJEK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12</c:v>
                </c:pt>
                <c:pt idx="3">
                  <c:v>1.2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404040"/>
              </a:solidFill>
              <a:latin typeface="Tw Cen MT"/>
            </a:defRPr>
          </a:pPr>
        </a:p>
      </c:txPr>
    </c:legend>
    <c:plotVisOnly val="1"/>
    <c:dispBlanksAs val="gap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t="0" r="50000" b="100000"/>
      </a:path>
    </a:gradFill>
    <a:ln w="9360">
      <a:solidFill>
        <a:srgbClr val="bfbfbf"/>
      </a:solidFill>
      <a:round/>
    </a:ln>
  </c:spPr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1cade4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1cade4"/>
              </a:solidFill>
              <a:ln w="0">
                <a:noFill/>
              </a:ln>
            </c:spPr>
          </c:dPt>
          <c:dPt>
            <c:idx val="1"/>
            <c:spPr>
              <a:solidFill>
                <a:srgbClr val="2683c6"/>
              </a:solidFill>
              <a:ln w="0">
                <a:noFill/>
              </a:ln>
            </c:spPr>
          </c:dPt>
          <c:dPt>
            <c:idx val="2"/>
            <c:spPr>
              <a:solidFill>
                <a:srgbClr val="27ced7"/>
              </a:solidFill>
              <a:ln w="0">
                <a:noFill/>
              </a:ln>
            </c:spPr>
          </c:dPt>
          <c:dPt>
            <c:idx val="3"/>
            <c:spPr>
              <a:solidFill>
                <a:srgbClr val="42ba97"/>
              </a:solidFill>
              <a:ln w="0">
                <a:noFill/>
              </a:ln>
            </c:spPr>
          </c:dPt>
          <c:dPt>
            <c:idx val="4"/>
            <c:spPr>
              <a:solidFill>
                <a:srgbClr val="3e8853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330" spc="-1" strike="noStrike">
                    <a:solidFill>
                      <a:srgbClr val="ffffff"/>
                    </a:solidFill>
                    <a:latin typeface="Tw Cen M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NIKADA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UVIJEK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0</c:v>
                </c:pt>
                <c:pt idx="1">
                  <c:v>1</c:v>
                </c:pt>
                <c:pt idx="2">
                  <c:v>3</c:v>
                </c:pt>
                <c:pt idx="3">
                  <c:v>14</c:v>
                </c:pt>
                <c:pt idx="4">
                  <c:v>9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404040"/>
              </a:solidFill>
              <a:latin typeface="Tw Cen MT"/>
            </a:defRPr>
          </a:pPr>
        </a:p>
      </c:txPr>
    </c:legend>
    <c:plotVisOnly val="1"/>
    <c:dispBlanksAs val="gap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t="0" r="50000" b="100000"/>
      </a:path>
    </a:gradFill>
    <a:ln w="9360">
      <a:solidFill>
        <a:srgbClr val="bfbfbf"/>
      </a:solidFill>
      <a:round/>
    </a:ln>
  </c:spPr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rgbClr val="1cade4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2683c6"/>
              </a:solidFill>
              <a:ln w="0">
                <a:noFill/>
              </a:ln>
            </c:spPr>
          </c:dPt>
          <c:dPt>
            <c:idx val="1"/>
            <c:spPr>
              <a:solidFill>
                <a:srgbClr val="42ba97"/>
              </a:solidFill>
              <a:ln w="0">
                <a:noFill/>
              </a:ln>
            </c:spPr>
          </c:dPt>
          <c:dPt>
            <c:idx val="2"/>
            <c:spPr>
              <a:solidFill>
                <a:srgbClr val="62a39f"/>
              </a:solidFill>
              <a:ln w="0">
                <a:noFill/>
              </a:ln>
            </c:spPr>
          </c:dPt>
          <c:dPt>
            <c:idx val="3"/>
            <c:spPr>
              <a:solidFill>
                <a:srgbClr val="174f77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330" spc="-1" strike="noStrike">
                    <a:solidFill>
                      <a:srgbClr val="ffffff"/>
                    </a:solidFill>
                    <a:latin typeface="Tw Cen M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3"/>
                <c:pt idx="0">
                  <c:v>TAKO -TAKO</c:v>
                </c:pt>
                <c:pt idx="1">
                  <c:v>UGLAVNOM DOBRO</c:v>
                </c:pt>
                <c:pt idx="2">
                  <c:v>ODLIČNO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3</c:v>
                </c:pt>
                <c:pt idx="1">
                  <c:v>14</c:v>
                </c:pt>
                <c:pt idx="2">
                  <c:v>15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404040"/>
              </a:solidFill>
              <a:latin typeface="Tw Cen MT"/>
            </a:defRPr>
          </a:pPr>
        </a:p>
      </c:txPr>
    </c:legend>
    <c:plotVisOnly val="1"/>
    <c:dispBlanksAs val="gap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t="0" r="50000" b="100000"/>
      </a:path>
    </a:gradFill>
    <a:ln w="9360">
      <a:solidFill>
        <a:srgbClr val="bfbfbf"/>
      </a:solidFill>
      <a:round/>
    </a:ln>
  </c:spPr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27ced7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1d9ca3"/>
              </a:solidFill>
              <a:ln w="0">
                <a:noFill/>
              </a:ln>
            </c:spPr>
          </c:dPt>
          <c:dPt>
            <c:idx val="1"/>
            <c:spPr>
              <a:solidFill>
                <a:srgbClr val="22b6be"/>
              </a:solidFill>
              <a:ln w="0">
                <a:noFill/>
              </a:ln>
            </c:spPr>
          </c:dPt>
          <c:dPt>
            <c:idx val="2"/>
            <c:spPr>
              <a:solidFill>
                <a:srgbClr val="27ced7"/>
              </a:solidFill>
              <a:ln w="0">
                <a:noFill/>
              </a:ln>
            </c:spPr>
          </c:dPt>
          <c:dPt>
            <c:idx val="3"/>
            <c:spPr>
              <a:solidFill>
                <a:srgbClr val="89dae1"/>
              </a:solidFill>
              <a:ln w="0">
                <a:noFill/>
              </a:ln>
            </c:spPr>
          </c:dPt>
          <c:dPt>
            <c:idx val="4"/>
            <c:spPr>
              <a:solidFill>
                <a:srgbClr val="b7e6ea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4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330" spc="-1" strike="noStrike">
                    <a:solidFill>
                      <a:srgbClr val="ffffff"/>
                    </a:solidFill>
                    <a:latin typeface="Tw Cen M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5"/>
                <c:pt idx="0">
                  <c:v>NIKAD</c:v>
                </c:pt>
                <c:pt idx="1">
                  <c:v>RIETKO</c:v>
                </c:pt>
                <c:pt idx="2">
                  <c:v>PONEKAD</c:v>
                </c:pt>
                <c:pt idx="3">
                  <c:v>ČESTO</c:v>
                </c:pt>
                <c:pt idx="4">
                  <c:v>UVIJEK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404040"/>
              </a:solidFill>
              <a:latin typeface="Tw Cen MT"/>
            </a:defRPr>
          </a:pPr>
        </a:p>
      </c:txPr>
    </c:legend>
    <c:plotVisOnly val="1"/>
    <c:dispBlanksAs val="gap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t="0" r="50000" b="100000"/>
      </a:path>
    </a:gradFill>
    <a:ln w="9360">
      <a:solidFill>
        <a:srgbClr val="bfbfbf"/>
      </a:solidFill>
      <a:round/>
    </a:ln>
  </c:spPr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autoTitleDeleted val="1"/>
    <c:plotArea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Prodaja</c:v>
                </c:pt>
              </c:strCache>
            </c:strRef>
          </c:tx>
          <c:spPr>
            <a:solidFill>
              <a:srgbClr val="1cade4"/>
            </a:solidFill>
            <a:ln w="0">
              <a:noFill/>
            </a:ln>
          </c:spPr>
          <c:explosion val="0"/>
          <c:dPt>
            <c:idx val="0"/>
            <c:spPr>
              <a:solidFill>
                <a:srgbClr val="62a39f"/>
              </a:solidFill>
              <a:ln w="0">
                <a:noFill/>
              </a:ln>
            </c:spPr>
          </c:dPt>
          <c:dPt>
            <c:idx val="1"/>
            <c:spPr>
              <a:solidFill>
                <a:srgbClr val="3e8853"/>
              </a:solidFill>
              <a:ln w="0">
                <a:noFill/>
              </a:ln>
            </c:spPr>
          </c:dPt>
          <c:dPt>
            <c:idx val="2"/>
            <c:spPr>
              <a:solidFill>
                <a:srgbClr val="42ba97"/>
              </a:solidFill>
              <a:ln w="0">
                <a:noFill/>
              </a:ln>
            </c:spPr>
          </c:dPt>
          <c:dPt>
            <c:idx val="3"/>
            <c:spPr>
              <a:solidFill>
                <a:srgbClr val="3a6360"/>
              </a:solidFill>
              <a:ln w="0">
                <a:noFill/>
              </a:ln>
            </c:spPr>
          </c:dPt>
          <c:dLbls>
            <c:dLbl>
              <c:idx val="0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1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2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dLbl>
              <c:idx val="3"/>
              <c:txPr>
                <a:bodyPr wrap="square"/>
                <a:lstStyle/>
                <a:p>
                  <a:pPr>
                    <a:defRPr b="1" sz="1330" spc="-1" strike="noStrike">
                      <a:solidFill>
                        <a:srgbClr val="ffffff"/>
                      </a:solidFill>
                      <a:latin typeface="Tw Cen MT"/>
                    </a:defRPr>
                  </a:pPr>
                </a:p>
              </c:txPr>
              <c:dLblPos val="ctr"/>
              <c:showLegendKey val="0"/>
              <c:showVal val="0"/>
              <c:showCatName val="0"/>
              <c:showSerName val="0"/>
              <c:showPercent val="1"/>
              <c:separator>
</c:separator>
            </c:dLbl>
            <c:txPr>
              <a:bodyPr wrap="square"/>
              <a:lstStyle/>
              <a:p>
                <a:pPr>
                  <a:defRPr b="1" sz="1330" spc="-1" strike="noStrike">
                    <a:solidFill>
                      <a:srgbClr val="ffffff"/>
                    </a:solidFill>
                    <a:latin typeface="Tw Cen MT"/>
                  </a:defRPr>
                </a:pPr>
              </a:p>
            </c:txPr>
            <c:dLblPos val="ctr"/>
            <c:showLegendKey val="0"/>
            <c:showVal val="0"/>
            <c:showCatName val="0"/>
            <c:showSerName val="0"/>
            <c:showPercent val="1"/>
            <c:separator>
</c:separator>
            <c:showLeaderLines val="0"/>
          </c:dLbls>
          <c:cat>
            <c:strRef>
              <c:f>categories</c:f>
              <c:strCache>
                <c:ptCount val="3"/>
                <c:pt idx="0">
                  <c:v>NIKADA</c:v>
                </c:pt>
                <c:pt idx="1">
                  <c:v>RIJETKO</c:v>
                </c:pt>
                <c:pt idx="2">
                  <c:v>PONEKAD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20</c:v>
                </c:pt>
                <c:pt idx="1">
                  <c:v>6</c:v>
                </c:pt>
                <c:pt idx="2">
                  <c:v>1</c:v>
                </c:pt>
              </c:numCache>
            </c:numRef>
          </c:val>
        </c:ser>
        <c:firstSliceAng val="0"/>
      </c:pieChart>
      <c:spPr>
        <a:noFill/>
        <a:ln w="0">
          <a:noFill/>
        </a:ln>
      </c:spPr>
    </c:plotArea>
    <c:legend>
      <c:legendPos val="r"/>
      <c:overlay val="0"/>
      <c:spPr>
        <a:solidFill>
          <a:srgbClr val="f2f2f2">
            <a:alpha val="39000"/>
          </a:srgbClr>
        </a:solidFill>
        <a:ln w="0">
          <a:noFill/>
        </a:ln>
      </c:spPr>
      <c:txPr>
        <a:bodyPr/>
        <a:lstStyle/>
        <a:p>
          <a:pPr>
            <a:defRPr b="0" sz="1197" spc="-1" strike="noStrike">
              <a:solidFill>
                <a:srgbClr val="404040"/>
              </a:solidFill>
              <a:latin typeface="Tw Cen MT"/>
            </a:defRPr>
          </a:pPr>
        </a:p>
      </c:txPr>
    </c:legend>
    <c:plotVisOnly val="1"/>
    <c:dispBlanksAs val="gap"/>
  </c:chart>
  <c:spPr>
    <a:gradFill>
      <a:gsLst>
        <a:gs pos="0">
          <a:srgbClr val="ffffff"/>
        </a:gs>
        <a:gs pos="100000">
          <a:srgbClr val="bfbfbf"/>
        </a:gs>
      </a:gsLst>
      <a:path path="circle">
        <a:fillToRect l="50000" t="0" r="50000" b="100000"/>
      </a:path>
    </a:gradFill>
    <a:ln w="9360">
      <a:solidFill>
        <a:srgbClr val="bfbfbf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0640" y="228600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596720" y="228600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024200" y="438732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0640" y="438732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596720" y="438732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024200" y="585360"/>
            <a:ext cx="9719640" cy="6951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310640" y="228600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7596720" y="228600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1024200" y="438732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4310640" y="438732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7596720" y="4387320"/>
            <a:ext cx="312948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024200" y="585360"/>
            <a:ext cx="9719640" cy="69516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402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04800" y="438732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0242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04800" y="2286000"/>
            <a:ext cx="474300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024200" y="4387320"/>
            <a:ext cx="9719640" cy="1918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 flipV="1">
            <a:off x="761760" y="82620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0" y="0"/>
            <a:ext cx="12191760" cy="457164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12191760" cy="4571640"/>
          </a:xfrm>
          <a:custGeom>
            <a:avLst/>
            <a:gdLst/>
            <a:ah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4960080"/>
            <a:ext cx="7772040" cy="1462680"/>
          </a:xfrm>
          <a:prstGeom prst="rect">
            <a:avLst/>
          </a:prstGeom>
        </p:spPr>
        <p:txBody>
          <a:bodyPr anchor="ctr">
            <a:normAutofit/>
          </a:bodyPr>
          <a:p>
            <a:pPr algn="r">
              <a:lnSpc>
                <a:spcPct val="80000"/>
              </a:lnSpc>
            </a:pPr>
            <a:r>
              <a:rPr b="0" lang="hr-HR" sz="5000" spc="199" strike="noStrike" cap="all">
                <a:solidFill>
                  <a:srgbClr val="0d0d0d"/>
                </a:solidFill>
                <a:latin typeface="Tw Cen MT Condensed"/>
              </a:rPr>
              <a:t>Uredite stil naslova matrice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dt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5932056F-A2DD-4F45-99EF-939B8721C10A}" type="datetime">
              <a:rPr b="0" lang="en-US" sz="1000" spc="-1" strike="noStrike">
                <a:solidFill>
                  <a:srgbClr val="0d0d0d"/>
                </a:solidFill>
                <a:latin typeface="Tw Cen MT Condensed"/>
              </a:rPr>
              <a:t>7/10/22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ftr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sldNum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813B0F8F-2F74-44D4-9944-5D31138FDE05}" type="slidenum">
              <a:rPr b="0" lang="en-US" sz="1000" spc="-1" strike="noStrike">
                <a:solidFill>
                  <a:srgbClr val="0d0d0d"/>
                </a:solidFill>
                <a:latin typeface="Tw Cen MT Condensed"/>
              </a:rPr>
              <a:t>&lt;broj-slajda&gt;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7" name="Line 8"/>
          <p:cNvSpPr/>
          <p:nvPr/>
        </p:nvSpPr>
        <p:spPr>
          <a:xfrm flipV="1">
            <a:off x="8386560" y="5263920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200" spc="-1" strike="noStrike">
                <a:solidFill>
                  <a:srgbClr val="000000"/>
                </a:solidFill>
                <a:latin typeface="Tw Cen MT"/>
              </a:rPr>
              <a:t>Kliknite za uređivanje formata teksta strukture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Tw Cen MT"/>
              </a:rPr>
              <a:t>Druga razina strukture</a:t>
            </a:r>
            <a:endParaRPr b="0" lang="en-US" sz="1400" spc="-1" strike="noStrike">
              <a:solidFill>
                <a:srgbClr val="000000"/>
              </a:solidFill>
              <a:latin typeface="Tw Cen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000000"/>
                </a:solidFill>
                <a:latin typeface="Tw Cen MT"/>
              </a:rPr>
              <a:t>Treća razina strukture</a:t>
            </a:r>
            <a:endParaRPr b="0" lang="en-US" sz="1400" spc="-1" strike="noStrike">
              <a:solidFill>
                <a:srgbClr val="000000"/>
              </a:solidFill>
              <a:latin typeface="Tw Cen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000000"/>
                </a:solidFill>
                <a:latin typeface="Tw Cen MT"/>
              </a:rPr>
              <a:t>Četvrta razina strukture</a:t>
            </a:r>
            <a:endParaRPr b="0" lang="en-US" sz="1400" spc="-1" strike="noStrike">
              <a:solidFill>
                <a:srgbClr val="000000"/>
              </a:solidFill>
              <a:latin typeface="Tw Cen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</a:rPr>
              <a:t>Peta razina strukture</a:t>
            </a:r>
            <a:endParaRPr b="0" lang="en-US" sz="2000" spc="-1" strike="noStrike">
              <a:solidFill>
                <a:srgbClr val="000000"/>
              </a:solidFill>
              <a:latin typeface="Tw Cen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</a:rPr>
              <a:t>Šesta razina strukture</a:t>
            </a:r>
            <a:endParaRPr b="0" lang="en-US" sz="2000" spc="-1" strike="noStrike">
              <a:solidFill>
                <a:srgbClr val="000000"/>
              </a:solidFill>
              <a:latin typeface="Tw Cen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</a:rPr>
              <a:t>Sedma razina strukture</a:t>
            </a:r>
            <a:endParaRPr b="0" lang="en-US" sz="20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"/>
          <p:cNvSpPr/>
          <p:nvPr/>
        </p:nvSpPr>
        <p:spPr>
          <a:xfrm flipV="1">
            <a:off x="761760" y="826200"/>
            <a:ext cx="0" cy="914400"/>
          </a:xfrm>
          <a:prstGeom prst="line">
            <a:avLst/>
          </a:prstGeom>
          <a:ln w="19050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1024200" y="585360"/>
            <a:ext cx="9719640" cy="149940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Uredite stil naslova matrice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024200" y="2286000"/>
            <a:ext cx="9719640" cy="4023000"/>
          </a:xfrm>
          <a:prstGeom prst="rect">
            <a:avLst/>
          </a:prstGeom>
        </p:spPr>
        <p:txBody>
          <a:bodyPr lIns="45720" rIns="45720">
            <a:no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Uredite stilove teksta matrice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lvl="1" marL="265320" indent="-1368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1cade4"/>
              </a:buClr>
              <a:buFont typeface="Wingdings 3" charset="2"/>
              <a:buChar char=""/>
            </a:pPr>
            <a:r>
              <a:rPr b="0" lang="hr-HR" sz="1800" spc="-1" strike="noStrike">
                <a:solidFill>
                  <a:srgbClr val="000000"/>
                </a:solidFill>
                <a:latin typeface="Tw Cen MT"/>
              </a:rPr>
              <a:t>Druga razina</a:t>
            </a:r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  <a:p>
            <a:pPr lvl="2" marL="448200" indent="-1368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1cade4"/>
              </a:buClr>
              <a:buFont typeface="Wingdings 3" charset="2"/>
              <a:buChar char=""/>
            </a:pPr>
            <a:r>
              <a:rPr b="0" lang="hr-HR" sz="1400" spc="-1" strike="noStrike">
                <a:solidFill>
                  <a:srgbClr val="000000"/>
                </a:solidFill>
                <a:latin typeface="Tw Cen MT"/>
              </a:rPr>
              <a:t>Treća razina</a:t>
            </a:r>
            <a:endParaRPr b="0" lang="en-US" sz="1400" spc="-1" strike="noStrike">
              <a:solidFill>
                <a:srgbClr val="000000"/>
              </a:solidFill>
              <a:latin typeface="Tw Cen MT"/>
            </a:endParaRPr>
          </a:p>
          <a:p>
            <a:pPr lvl="3" marL="594360" indent="-1368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1cade4"/>
              </a:buClr>
              <a:buFont typeface="Wingdings 3" charset="2"/>
              <a:buChar char=""/>
            </a:pPr>
            <a:r>
              <a:rPr b="0" lang="hr-HR" sz="1400" spc="-1" strike="noStrike">
                <a:solidFill>
                  <a:srgbClr val="000000"/>
                </a:solidFill>
                <a:latin typeface="Tw Cen MT"/>
              </a:rPr>
              <a:t>Četvrta razina</a:t>
            </a:r>
            <a:endParaRPr b="0" lang="en-US" sz="1400" spc="-1" strike="noStrike">
              <a:solidFill>
                <a:srgbClr val="000000"/>
              </a:solidFill>
              <a:latin typeface="Tw Cen MT"/>
            </a:endParaRPr>
          </a:p>
          <a:p>
            <a:pPr lvl="4" marL="777240" indent="-136800">
              <a:lnSpc>
                <a:spcPct val="90000"/>
              </a:lnSpc>
              <a:spcBef>
                <a:spcPts val="201"/>
              </a:spcBef>
              <a:spcAft>
                <a:spcPts val="400"/>
              </a:spcAft>
              <a:buClr>
                <a:srgbClr val="1cade4"/>
              </a:buClr>
              <a:buFont typeface="Wingdings 3" charset="2"/>
              <a:buChar char=""/>
            </a:pPr>
            <a:r>
              <a:rPr b="0" lang="hr-HR" sz="1400" spc="-1" strike="noStrike">
                <a:solidFill>
                  <a:srgbClr val="000000"/>
                </a:solidFill>
                <a:latin typeface="Tw Cen MT"/>
              </a:rPr>
              <a:t>Peta razina</a:t>
            </a:r>
            <a:endParaRPr b="0" lang="en-US" sz="1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dt"/>
          </p:nvPr>
        </p:nvSpPr>
        <p:spPr>
          <a:xfrm>
            <a:off x="1024200" y="6470640"/>
            <a:ext cx="2153880" cy="2739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0ED54EB7-C261-447F-9B2D-61543ABA21E2}" type="datetime">
              <a:rPr b="0" lang="en-US" sz="1000" spc="-1" strike="noStrike">
                <a:solidFill>
                  <a:srgbClr val="0d0d0d"/>
                </a:solidFill>
                <a:latin typeface="Tw Cen MT Condensed"/>
              </a:rPr>
              <a:t>7/10/22</a:t>
            </a:fld>
            <a:endParaRPr b="0" lang="hr-HR" sz="1000" spc="-1" strike="noStrike"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ftr"/>
          </p:nvPr>
        </p:nvSpPr>
        <p:spPr>
          <a:xfrm>
            <a:off x="4843080" y="6470640"/>
            <a:ext cx="5901120" cy="27396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sldNum"/>
          </p:nvPr>
        </p:nvSpPr>
        <p:spPr>
          <a:xfrm>
            <a:off x="10837440" y="6470640"/>
            <a:ext cx="973440" cy="2739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41A9CBCC-E62E-4A70-B8AA-44E85F72B47A}" type="slidenum">
              <a:rPr b="0" lang="en-US" sz="1000" spc="-1" strike="noStrike">
                <a:solidFill>
                  <a:srgbClr val="0d0d0d"/>
                </a:solidFill>
                <a:latin typeface="Tw Cen MT Condensed"/>
              </a:rPr>
              <a:t>&lt;broj-slajda&gt;</a:t>
            </a:fld>
            <a:endParaRPr b="0" lang="hr-HR" sz="10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chart" Target="../charts/chart16.xml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chart" Target="../charts/chart17.xml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chart" Target="../charts/chart18.xml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chart" Target="../charts/chart19.xml"/><Relationship Id="rId2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chart" Target="../charts/chart20.xml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11.xml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12.xm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13.xm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14.xml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15.xm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457200" y="4960080"/>
            <a:ext cx="7772040" cy="1462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80000"/>
              </a:lnSpc>
            </a:pPr>
            <a:r>
              <a:rPr b="0" lang="hr-HR" sz="5000" spc="199" strike="noStrike" cap="all">
                <a:solidFill>
                  <a:srgbClr val="0d0d0d"/>
                </a:solidFill>
                <a:latin typeface="Tw Cen MT Condensed"/>
              </a:rPr>
              <a:t>Upitnik „Kako si”?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8610480" y="4960080"/>
            <a:ext cx="3200040" cy="1462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  <a:spcAft>
                <a:spcPts val="201"/>
              </a:spcAft>
              <a:tabLst>
                <a:tab algn="l" pos="0"/>
              </a:tabLst>
            </a:pPr>
            <a:r>
              <a:rPr b="0" lang="hr-HR" sz="1800" spc="-1" strike="noStrike">
                <a:solidFill>
                  <a:srgbClr val="0d0d0d"/>
                </a:solidFill>
                <a:latin typeface="Tw Cen MT"/>
              </a:rPr>
              <a:t>Rezultati –razredna nastava </a:t>
            </a: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201"/>
              </a:spcAft>
              <a:tabLst>
                <a:tab algn="l" pos="0"/>
              </a:tabLst>
            </a:pPr>
            <a:r>
              <a:rPr b="0" lang="hr-HR" sz="1800" spc="-1" strike="noStrike">
                <a:solidFill>
                  <a:srgbClr val="0d0d0d"/>
                </a:solidFill>
                <a:latin typeface="Tw Cen MT"/>
              </a:rPr>
              <a:t>Pripremila:Ankica Rakas-Drljan,pedagog</a:t>
            </a:r>
            <a:endParaRPr b="0" lang="hr-HR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7. Napiši što te rastužuje 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12" name="TextShape 2"/>
          <p:cNvSpPr txBox="1"/>
          <p:nvPr/>
        </p:nvSpPr>
        <p:spPr>
          <a:xfrm>
            <a:off x="1145520" y="3003120"/>
            <a:ext cx="9598320" cy="330588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rmAutofit fontScale="97000"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- </a:t>
            </a: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kad tata viče na mene, kad ne mogu ići van, kad prijatelji šapću o meni, kad je netko bolestan, kad netko viče na mene, kad dobijem slabu ocjenu, kad nemamo TZK, kad mama plače, kad pišem zadaću, kad netko od rodbine umre, kad netko plače u školi, kad ne idemo u školu, tatina smrt, kad se sjetim teških situacija, jači potres a nismo svi kod kuće kad se roditelji i brat ne javljaju na mobitel a nisu kod kuće, jači potres, kad se sjetim svoje mame, kad netko umre, kad se u školi rastanem od prijatelja, kad se netko ne želi igrati sa mnom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113" name="Slika 3" descr="ŽALOSNO I PORAŽAVAJUĆE! Tužne fotografije koje pokazuju kako je život  nekada bio daleko ljepši i bolji | Novi.ba"/>
          <p:cNvPicPr/>
          <p:nvPr/>
        </p:nvPicPr>
        <p:blipFill>
          <a:blip r:embed="rId1"/>
          <a:stretch/>
        </p:blipFill>
        <p:spPr>
          <a:xfrm>
            <a:off x="8220240" y="155160"/>
            <a:ext cx="3486600" cy="28476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7000"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8. tvrdnja U školi osjećam radost/sreću</a:t>
            </a:r>
            <a:br/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rm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NIKAD    0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RIJETKO 1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PONEKAD 3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ČESTO 12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UVIJEK 11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116" name="Grafikon 5"/>
          <p:cNvGraphicFramePr/>
          <p:nvPr/>
        </p:nvGraphicFramePr>
        <p:xfrm>
          <a:off x="4067640" y="2932560"/>
          <a:ext cx="6092280" cy="320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7000"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9. tvrdnja Kod kuće osjećam radost/sreću</a:t>
            </a:r>
            <a:br/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18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Autofit/>
          </a:bodyPr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NIKADA 0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RIJETKO 1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PONEKAD 3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ČESTO 14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UVIJEK 9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119" name="Grafikon 5"/>
          <p:cNvGraphicFramePr/>
          <p:nvPr/>
        </p:nvGraphicFramePr>
        <p:xfrm>
          <a:off x="4120200" y="2827440"/>
          <a:ext cx="6039720" cy="331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7000"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10. tvrdnja U školi se uglavnom osjećam</a:t>
            </a:r>
            <a:br/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1024200" y="2115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rm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JAKO LOŠE 0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LOŠE 0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TAKO-TAKO 3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UGLAVNOM DOBRO 14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ODLIČNO 15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122" name="Grafikon 5"/>
          <p:cNvGraphicFramePr/>
          <p:nvPr/>
        </p:nvGraphicFramePr>
        <p:xfrm>
          <a:off x="5801760" y="2512080"/>
          <a:ext cx="4357800" cy="362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88000"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11. Procijeni svoju koncentraciju za učenje i pamćenje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4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i="1" lang="hr-HR" sz="2200" spc="-1" strike="noStrike">
                <a:solidFill>
                  <a:srgbClr val="000000"/>
                </a:solidFill>
                <a:latin typeface="Tw Cen MT"/>
              </a:rPr>
              <a:t>Nikako se ne mogu koncentrirati na učenje 0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i="1" lang="hr-HR" sz="2200" spc="-1" strike="noStrike">
                <a:solidFill>
                  <a:srgbClr val="000000"/>
                </a:solidFill>
                <a:latin typeface="Tw Cen MT"/>
              </a:rPr>
              <a:t>Često imam poteškoća s koncentracijom 2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i="1" lang="hr-HR" sz="2200" spc="-1" strike="noStrike">
                <a:solidFill>
                  <a:srgbClr val="000000"/>
                </a:solidFill>
                <a:latin typeface="Tw Cen MT"/>
              </a:rPr>
              <a:t>Ponekad imam poteškoća s koncentracijom i pamćenjem 6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i="1" lang="hr-HR" sz="2200" spc="-1" strike="noStrike">
                <a:solidFill>
                  <a:srgbClr val="000000"/>
                </a:solidFill>
                <a:latin typeface="Tw Cen MT"/>
              </a:rPr>
              <a:t>Rijetko imam poteškoća s pamćenjem 8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i="1" lang="hr-HR" sz="2200" spc="-1" strike="noStrike">
                <a:solidFill>
                  <a:srgbClr val="000000"/>
                </a:solidFill>
                <a:latin typeface="Tw Cen MT"/>
              </a:rPr>
              <a:t>Mogu se svakodnevno koncentrirati i usmjeriti pažnju na uče</a:t>
            </a: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nje 10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125" name="Slika 3" descr="Kratki priručnik za učenike"/>
          <p:cNvPicPr/>
          <p:nvPr/>
        </p:nvPicPr>
        <p:blipFill>
          <a:blip r:embed="rId1"/>
          <a:stretch/>
        </p:blipFill>
        <p:spPr>
          <a:xfrm>
            <a:off x="8379360" y="4215600"/>
            <a:ext cx="2285640" cy="19998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51000"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12. tvrdnja Moje učenje, pamćenje i usmjeravanje pažnje je </a:t>
            </a:r>
            <a:br/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Puno lošije nego prije potresa 2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Malo lošije nego prije potresa 2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Isto kao i prije potresa </a:t>
            </a:r>
            <a:r>
              <a:rPr b="1" lang="hr-HR" sz="2200" spc="-1" strike="noStrike">
                <a:solidFill>
                  <a:srgbClr val="000000"/>
                </a:solidFill>
                <a:latin typeface="Tw Cen MT"/>
              </a:rPr>
              <a:t>10                                   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Malo bolje nego prije potresa 5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Puno bolje nego prije otresa    </a:t>
            </a:r>
            <a:r>
              <a:rPr b="1" lang="hr-HR" sz="2200" spc="-1" strike="noStrike">
                <a:solidFill>
                  <a:srgbClr val="000000"/>
                </a:solidFill>
                <a:latin typeface="Tw Cen MT"/>
              </a:rPr>
              <a:t>8   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1" lang="hr-HR" sz="2200" spc="-1" strike="noStrike">
                <a:solidFill>
                  <a:srgbClr val="000000"/>
                </a:solidFill>
                <a:latin typeface="Tw Cen MT"/>
              </a:rPr>
              <a:t>                    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128" name="Slika 4" descr="Mali trikovi za uspješno učenje - Dinamikom.eu - Portal za roditelje,  vrtiće i škole"/>
          <p:cNvPicPr/>
          <p:nvPr/>
        </p:nvPicPr>
        <p:blipFill>
          <a:blip r:embed="rId1"/>
          <a:stretch/>
        </p:blipFill>
        <p:spPr>
          <a:xfrm>
            <a:off x="7061760" y="2743200"/>
            <a:ext cx="3682080" cy="3177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13. Procijeni SVOJE SPAVANJE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0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A) uglavnom teško zaspim ili ne mogu zaspati    1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B) često imam poteškoća sa spavanjem              1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C) ponekad teško zaspim                                  5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D) rijetko ne mogu zaspati                                 4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E) nemam poteškoća sa spavanjem                    16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131" name="Slika 3" descr="Tablica spavanja djece koja je šokirala roditelje - Abeceda-roditeljstva"/>
          <p:cNvPicPr/>
          <p:nvPr/>
        </p:nvPicPr>
        <p:blipFill>
          <a:blip r:embed="rId1"/>
          <a:stretch/>
        </p:blipFill>
        <p:spPr>
          <a:xfrm>
            <a:off x="7220520" y="3857400"/>
            <a:ext cx="3867480" cy="2217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80000"/>
              </a:lnSpc>
            </a:pPr>
            <a:r>
              <a:rPr b="0" lang="hr-HR" sz="4000" spc="97" strike="noStrike" cap="all">
                <a:solidFill>
                  <a:srgbClr val="0d0d0d"/>
                </a:solidFill>
                <a:latin typeface="Tw Cen MT Condensed"/>
              </a:rPr>
              <a:t>14. Imaš li neke bolove koje nisi imao/la prije potresa (glavobolja, bolovi u trbuhu….)</a:t>
            </a:r>
            <a:endParaRPr b="0" lang="en-US" sz="4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3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NIKADA 12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RIJETKO 8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PONEKAD 5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ČESTO 1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UVIJEK 1          </a:t>
            </a: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             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134" name="Grafikon 5"/>
          <p:cNvGraphicFramePr/>
          <p:nvPr/>
        </p:nvGraphicFramePr>
        <p:xfrm>
          <a:off x="3542040" y="2084760"/>
          <a:ext cx="6617520" cy="405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69000"/>
          </a:bodyPr>
          <a:p>
            <a:pPr>
              <a:lnSpc>
                <a:spcPct val="80000"/>
              </a:lnSpc>
            </a:pPr>
            <a:r>
              <a:rPr b="0" lang="hr-HR" sz="4400" spc="97" strike="noStrike" cap="all">
                <a:solidFill>
                  <a:srgbClr val="0d0d0d"/>
                </a:solidFill>
                <a:latin typeface="Tw Cen MT Condensed"/>
              </a:rPr>
              <a:t>15. Možeš li reći da da nešto od sljedećeg vrijedi i za tebe ( mokrenje u krevet, tikovi, pretjerano žmirkanje….)</a:t>
            </a:r>
            <a:endParaRPr b="0" lang="en-US" sz="44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6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rm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NIKADA 20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RIJETKO 6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PONEKAD 1 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ČESTO 0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400" spc="-1" strike="noStrike">
                <a:solidFill>
                  <a:srgbClr val="000000"/>
                </a:solidFill>
                <a:latin typeface="Tw Cen MT"/>
              </a:rPr>
              <a:t>UVIJEK 0</a:t>
            </a:r>
            <a:endParaRPr b="0" lang="en-US" sz="2400" spc="-1" strike="noStrike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137" name="Grafikon 5"/>
          <p:cNvGraphicFramePr/>
          <p:nvPr/>
        </p:nvGraphicFramePr>
        <p:xfrm>
          <a:off x="4246200" y="2286000"/>
          <a:ext cx="5913360" cy="38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16. KAKO NAJČEŠĆE PROVODIŠ SLOBODNO VRIJEME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39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A) Družim se s prijateljima uživo  16 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B) Družim se s prijateljima online    5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C) Na društvenim sam mrežama     4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D) Gledam you tube                      8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E) Nešto drugo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( idem u Suncokret, igram se sa sestrom, družim se s obitelji)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Uzorak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Autofit/>
          </a:bodyPr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  <a:tabLst>
                <a:tab algn="l" pos="0"/>
              </a:tabLst>
            </a:pPr>
            <a:r>
              <a:rPr b="0" lang="hr-HR" sz="3200" spc="-1" strike="noStrike">
                <a:solidFill>
                  <a:srgbClr val="000000"/>
                </a:solidFill>
                <a:latin typeface="Tw Cen MT"/>
              </a:rPr>
              <a:t>27 učenika od 2. do 4. razreda</a:t>
            </a:r>
            <a:endParaRPr b="0" lang="en-US" sz="3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  <a:tabLst>
                <a:tab algn="l" pos="0"/>
              </a:tabLst>
            </a:pPr>
            <a:r>
              <a:rPr b="0" lang="hr-HR" sz="3200" spc="-1" strike="noStrike">
                <a:solidFill>
                  <a:srgbClr val="000000"/>
                </a:solidFill>
                <a:latin typeface="Tw Cen MT"/>
              </a:rPr>
              <a:t>Cilj: ispitati emocije učenika kod kuće i u školi nakon pandemije COVID-a i potresa koji je pogodio područje naše županije </a:t>
            </a:r>
            <a:endParaRPr b="0" lang="en-US" sz="32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141" name="Rezervirano mjesto sadržaja 3" descr="Ne znaš kako mu reći da ti se sviđa? Spasi se sa smajlićem! |  Joomboos.24sata.hr"/>
          <p:cNvPicPr/>
          <p:nvPr/>
        </p:nvPicPr>
        <p:blipFill>
          <a:blip r:embed="rId1"/>
          <a:stretch/>
        </p:blipFill>
        <p:spPr>
          <a:xfrm>
            <a:off x="2186280" y="1818360"/>
            <a:ext cx="6579000" cy="3993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Instrument i postupak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rm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Proveden anonimni upitnik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Učenicima su ponuđene tvrdnje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Na skali procjene od pet stupnjeva ( NIKADA, RIJETKO, PONEKAD, ČESTO,UVIJEK) učenici su procijenili svoje osjećaje, emocije u školi i kod kuće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Određene su frekvencije pojedinih odgovora i izračunati postotci za svaku tvrdnju 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Rezultati upitnika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1024200" y="1913040"/>
            <a:ext cx="9719640" cy="439596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1. tvrdnja U ŠKOLI OSJEĆAM STRAH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12  NIKADA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  </a:t>
            </a: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4 RIJETKO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10 PONEKAD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  </a:t>
            </a: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1 ČESTO                                 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95" name="Grafikon 5"/>
          <p:cNvGraphicFramePr/>
          <p:nvPr/>
        </p:nvGraphicFramePr>
        <p:xfrm>
          <a:off x="5423400" y="2084760"/>
          <a:ext cx="4736160" cy="405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77000"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2. tvrdnja Kod kuće osjećam strah</a:t>
            </a:r>
            <a:br/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Autofit/>
          </a:bodyPr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  </a:t>
            </a: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6 NIKADA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14 RIJETKO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  </a:t>
            </a: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7 PONEKAD 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 </a:t>
            </a: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0 ČESTO,  UVIJEK</a:t>
            </a: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          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98" name="Grafikon 5"/>
          <p:cNvGraphicFramePr/>
          <p:nvPr/>
        </p:nvGraphicFramePr>
        <p:xfrm>
          <a:off x="4645440" y="2286000"/>
          <a:ext cx="5514120" cy="38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3. tvrdnja Bojim se biti sam/a kod kuće.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11 NIKADA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  </a:t>
            </a: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5 RIJETKO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  </a:t>
            </a: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7 PONEKAD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  </a:t>
            </a: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2 ČESTO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  </a:t>
            </a: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2 UVIJEK     </a:t>
            </a: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                     </a:t>
            </a: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101" name="Grafikon 5"/>
          <p:cNvGraphicFramePr/>
          <p:nvPr/>
        </p:nvGraphicFramePr>
        <p:xfrm>
          <a:off x="3615480" y="2806200"/>
          <a:ext cx="6544080" cy="333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 fontScale="97000"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4. </a:t>
            </a:r>
            <a:r>
              <a:rPr b="0" lang="hr-HR" sz="4000" spc="97" strike="noStrike" cap="all">
                <a:solidFill>
                  <a:srgbClr val="0d0d0d"/>
                </a:solidFill>
                <a:latin typeface="Tw Cen MT Condensed"/>
              </a:rPr>
              <a:t>Osjećaš li još neke strahove koji nisu navedeni.? Ako da, koje?</a:t>
            </a:r>
            <a:br/>
            <a:endParaRPr b="0" lang="en-US" sz="4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200" spc="-1" strike="noStrike">
                <a:solidFill>
                  <a:srgbClr val="000000"/>
                </a:solidFill>
                <a:latin typeface="Tw Cen MT"/>
              </a:rPr>
              <a:t>-</a:t>
            </a:r>
            <a:r>
              <a:rPr b="0" lang="hr-HR" sz="3200" spc="-1" strike="noStrike">
                <a:solidFill>
                  <a:srgbClr val="000000"/>
                </a:solidFill>
                <a:latin typeface="Tw Cen MT"/>
              </a:rPr>
              <a:t>zmija, visine ,velikih pasa, potresa, mraka, horor filmova, paukova, grmljavine, korone</a:t>
            </a:r>
            <a:endParaRPr b="0" lang="en-US" sz="3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3200" spc="-1" strike="noStrike">
                <a:solidFill>
                  <a:srgbClr val="000000"/>
                </a:solidFill>
                <a:latin typeface="Tw Cen MT"/>
              </a:rPr>
              <a:t>Najčešći odgovori – mrak, potres, zmije</a:t>
            </a:r>
            <a:endParaRPr b="0" lang="en-US" sz="32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32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</a:pPr>
            <a:endParaRPr b="0" lang="en-US" sz="3200" spc="-1" strike="noStrike">
              <a:solidFill>
                <a:srgbClr val="000000"/>
              </a:solidFill>
              <a:latin typeface="Tw Cen MT"/>
            </a:endParaRPr>
          </a:p>
        </p:txBody>
      </p:sp>
      <p:pic>
        <p:nvPicPr>
          <p:cNvPr id="104" name="Slika 4" descr="Noćni strahovi u djece - Mamino Sunce besplatni časopis za roditelje"/>
          <p:cNvPicPr/>
          <p:nvPr/>
        </p:nvPicPr>
        <p:blipFill>
          <a:blip r:embed="rId1"/>
          <a:stretch/>
        </p:blipFill>
        <p:spPr>
          <a:xfrm>
            <a:off x="6485040" y="3857400"/>
            <a:ext cx="4498560" cy="2310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5. tvrdnja U školi osjećam tugu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6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Autofit/>
          </a:bodyPr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en-US" sz="22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  <a:tabLst>
                <a:tab algn="l" pos="0"/>
              </a:tabLst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NIKADA 15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  <a:tabLst>
                <a:tab algn="l" pos="0"/>
              </a:tabLst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RIJETKO 7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  <a:tabLst>
                <a:tab algn="l" pos="0"/>
              </a:tabLst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PONEKAD 4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  <a:tabLst>
                <a:tab algn="l" pos="0"/>
              </a:tabLst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ČESTO 1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  <a:tabLst>
                <a:tab algn="l" pos="0"/>
              </a:tabLst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UVIJEK 0                                           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107" name="Grafikon 5"/>
          <p:cNvGraphicFramePr/>
          <p:nvPr/>
        </p:nvGraphicFramePr>
        <p:xfrm>
          <a:off x="4729680" y="2984760"/>
          <a:ext cx="5429880" cy="3152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024200" y="585360"/>
            <a:ext cx="9719640" cy="14994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80000"/>
              </a:lnSpc>
            </a:pPr>
            <a:r>
              <a:rPr b="0" lang="hr-HR" sz="5000" spc="97" strike="noStrike" cap="all">
                <a:solidFill>
                  <a:srgbClr val="0d0d0d"/>
                </a:solidFill>
                <a:latin typeface="Tw Cen MT Condensed"/>
              </a:rPr>
              <a:t>6. tvrdnja Kod kuće osjećam tugu</a:t>
            </a:r>
            <a:endParaRPr b="0" lang="en-US" sz="5000" spc="-1" strike="noStrike">
              <a:solidFill>
                <a:srgbClr val="000000"/>
              </a:solidFill>
              <a:latin typeface="Tw Cen MT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1024200" y="2286000"/>
            <a:ext cx="9719640" cy="4023000"/>
          </a:xfrm>
          <a:prstGeom prst="rect">
            <a:avLst/>
          </a:prstGeom>
          <a:noFill/>
          <a:ln w="0">
            <a:noFill/>
          </a:ln>
        </p:spPr>
        <p:txBody>
          <a:bodyPr lIns="45720" rIns="45720">
            <a:normAutofit/>
          </a:bodyPr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NIKADA 8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RIJETKO 12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PONEKAD 8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ČESTO  0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  <a:p>
            <a:pPr marL="91440" indent="-91080">
              <a:lnSpc>
                <a:spcPct val="90000"/>
              </a:lnSpc>
              <a:spcBef>
                <a:spcPts val="1199"/>
              </a:spcBef>
              <a:spcAft>
                <a:spcPts val="201"/>
              </a:spcAft>
              <a:buClr>
                <a:srgbClr val="1cade4"/>
              </a:buClr>
              <a:buFont typeface="Tw Cen MT"/>
              <a:buChar char=" "/>
            </a:pPr>
            <a:r>
              <a:rPr b="0" lang="hr-HR" sz="2800" spc="-1" strike="noStrike">
                <a:solidFill>
                  <a:srgbClr val="000000"/>
                </a:solidFill>
                <a:latin typeface="Tw Cen MT"/>
              </a:rPr>
              <a:t>UVIJEK  0</a:t>
            </a:r>
            <a:endParaRPr b="0" lang="en-US" sz="2800" spc="-1" strike="noStrike">
              <a:solidFill>
                <a:srgbClr val="000000"/>
              </a:solidFill>
              <a:latin typeface="Tw Cen MT"/>
            </a:endParaRPr>
          </a:p>
        </p:txBody>
      </p:sp>
      <p:graphicFrame>
        <p:nvGraphicFramePr>
          <p:cNvPr id="110" name="Grafikon 5"/>
          <p:cNvGraphicFramePr/>
          <p:nvPr/>
        </p:nvGraphicFramePr>
        <p:xfrm>
          <a:off x="5307840" y="2575080"/>
          <a:ext cx="4852080" cy="3562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1903</TotalTime>
  <Application>LibreOffice/7.0.1.2$Windows_X86_64 LibreOffice_project/7cbcfc562f6eb6708b5ff7d7397325de9e764452</Application>
  <Words>662</Words>
  <Paragraphs>104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2022-01-18T12:38:10Z</dcterms:created>
  <dc:creator>Korisnik</dc:creator>
  <dc:description/>
  <dc:language>hr-HR</dc:language>
  <cp:lastModifiedBy/>
  <dcterms:modified xsi:type="dcterms:W3CDTF">2022-07-10T00:16:04Z</dcterms:modified>
  <cp:revision>36</cp:revision>
  <dc:subject/>
  <dc:title>Upitnik „Kako si”?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Široki zaslon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20</vt:i4>
  </property>
</Properties>
</file>